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3"/>
  </p:notesMasterIdLst>
  <p:sldIdLst>
    <p:sldId id="266" r:id="rId2"/>
    <p:sldId id="257" r:id="rId3"/>
    <p:sldId id="270" r:id="rId4"/>
    <p:sldId id="272" r:id="rId5"/>
    <p:sldId id="273" r:id="rId6"/>
    <p:sldId id="267" r:id="rId7"/>
    <p:sldId id="288" r:id="rId8"/>
    <p:sldId id="275" r:id="rId9"/>
    <p:sldId id="269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8" autoAdjust="0"/>
    <p:restoredTop sz="70504" autoAdjust="0"/>
  </p:normalViewPr>
  <p:slideViewPr>
    <p:cSldViewPr>
      <p:cViewPr varScale="1">
        <p:scale>
          <a:sx n="64" d="100"/>
          <a:sy n="6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24950-3604-4DA9-878D-FA61AF9F40B3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023EE96A-AD40-4A51-94F2-D30D183D3D2E}">
      <dgm:prSet phldrT="[Text]"/>
      <dgm:spPr/>
      <dgm:t>
        <a:bodyPr/>
        <a:lstStyle/>
        <a:p>
          <a:r>
            <a:rPr lang="de-CH" dirty="0" smtClean="0"/>
            <a:t>Anleitungen im PDF Format</a:t>
          </a:r>
          <a:endParaRPr lang="de-CH" dirty="0"/>
        </a:p>
      </dgm:t>
    </dgm:pt>
    <dgm:pt modelId="{A19F1535-900B-468E-9C9B-2DBCF9204F9C}" type="parTrans" cxnId="{AA68D3BF-5EE8-474A-A879-812FD7E4CF59}">
      <dgm:prSet/>
      <dgm:spPr/>
      <dgm:t>
        <a:bodyPr/>
        <a:lstStyle/>
        <a:p>
          <a:endParaRPr lang="de-CH"/>
        </a:p>
      </dgm:t>
    </dgm:pt>
    <dgm:pt modelId="{7F579416-4DE5-4EBD-B82B-FB8056C828C4}" type="sibTrans" cxnId="{AA68D3BF-5EE8-474A-A879-812FD7E4CF59}">
      <dgm:prSet/>
      <dgm:spPr/>
      <dgm:t>
        <a:bodyPr/>
        <a:lstStyle/>
        <a:p>
          <a:endParaRPr lang="de-CH"/>
        </a:p>
      </dgm:t>
    </dgm:pt>
    <dgm:pt modelId="{F72AB49A-E006-48FA-94CB-A05102DBC86D}">
      <dgm:prSet phldrT="[Text]"/>
      <dgm:spPr/>
      <dgm:t>
        <a:bodyPr/>
        <a:lstStyle/>
        <a:p>
          <a:r>
            <a:rPr lang="de-CH" dirty="0" smtClean="0"/>
            <a:t>Auf der Webseite ihrer Schule </a:t>
          </a:r>
          <a:endParaRPr lang="de-CH" dirty="0"/>
        </a:p>
      </dgm:t>
    </dgm:pt>
    <dgm:pt modelId="{E756FF58-B94A-48A1-B96E-BDD90C276599}" type="parTrans" cxnId="{AE076294-46D2-42AF-99C5-5BEC0BAEBAEE}">
      <dgm:prSet/>
      <dgm:spPr/>
      <dgm:t>
        <a:bodyPr/>
        <a:lstStyle/>
        <a:p>
          <a:endParaRPr lang="de-CH"/>
        </a:p>
      </dgm:t>
    </dgm:pt>
    <dgm:pt modelId="{A2EB3668-2900-4D88-971C-F32F2953DDBF}" type="sibTrans" cxnId="{AE076294-46D2-42AF-99C5-5BEC0BAEBAEE}">
      <dgm:prSet/>
      <dgm:spPr/>
      <dgm:t>
        <a:bodyPr/>
        <a:lstStyle/>
        <a:p>
          <a:endParaRPr lang="de-CH"/>
        </a:p>
      </dgm:t>
    </dgm:pt>
    <dgm:pt modelId="{BD1F84A1-9292-45A6-86C7-A8AEB7DC86A9}">
      <dgm:prSet phldrT="[Text]"/>
      <dgm:spPr/>
      <dgm:t>
        <a:bodyPr/>
        <a:lstStyle/>
        <a:p>
          <a:r>
            <a:rPr lang="de-CH" dirty="0" smtClean="0"/>
            <a:t>ICT Bereich</a:t>
          </a:r>
          <a:endParaRPr lang="de-CH" dirty="0"/>
        </a:p>
      </dgm:t>
    </dgm:pt>
    <dgm:pt modelId="{13DE0E22-F383-4058-8D0B-18B42D8D43B9}" type="parTrans" cxnId="{C43FA4D3-119C-41C0-B0CC-7B29CA36C6D4}">
      <dgm:prSet/>
      <dgm:spPr/>
      <dgm:t>
        <a:bodyPr/>
        <a:lstStyle/>
        <a:p>
          <a:endParaRPr lang="de-CH"/>
        </a:p>
      </dgm:t>
    </dgm:pt>
    <dgm:pt modelId="{64E083D8-495F-443B-A395-4EE97900F0AF}" type="sibTrans" cxnId="{C43FA4D3-119C-41C0-B0CC-7B29CA36C6D4}">
      <dgm:prSet/>
      <dgm:spPr/>
      <dgm:t>
        <a:bodyPr/>
        <a:lstStyle/>
        <a:p>
          <a:endParaRPr lang="de-CH"/>
        </a:p>
      </dgm:t>
    </dgm:pt>
    <dgm:pt modelId="{E46ECABD-893B-468A-9DE4-109CB9A9F04F}">
      <dgm:prSet phldrT="[Text]"/>
      <dgm:spPr/>
      <dgm:t>
        <a:bodyPr/>
        <a:lstStyle/>
        <a:p>
          <a:r>
            <a:rPr lang="de-CH" dirty="0" smtClean="0"/>
            <a:t>Grafiken</a:t>
          </a:r>
          <a:endParaRPr lang="de-CH" dirty="0"/>
        </a:p>
      </dgm:t>
    </dgm:pt>
    <dgm:pt modelId="{CBEDE415-3AB7-4335-855F-8CFFCD1FC8FF}" type="parTrans" cxnId="{5826C782-01D9-4BC7-86F0-83F1767D0F3C}">
      <dgm:prSet/>
      <dgm:spPr/>
      <dgm:t>
        <a:bodyPr/>
        <a:lstStyle/>
        <a:p>
          <a:endParaRPr lang="de-CH"/>
        </a:p>
      </dgm:t>
    </dgm:pt>
    <dgm:pt modelId="{7BDD3A62-8784-428A-BBF4-304973EE6CC9}" type="sibTrans" cxnId="{5826C782-01D9-4BC7-86F0-83F1767D0F3C}">
      <dgm:prSet/>
      <dgm:spPr/>
      <dgm:t>
        <a:bodyPr/>
        <a:lstStyle/>
        <a:p>
          <a:endParaRPr lang="de-CH"/>
        </a:p>
      </dgm:t>
    </dgm:pt>
    <dgm:pt modelId="{CEB10241-5590-4722-A148-27CFA9EE137A}">
      <dgm:prSet phldrT="[Text]"/>
      <dgm:spPr/>
      <dgm:t>
        <a:bodyPr/>
        <a:lstStyle/>
        <a:p>
          <a:r>
            <a:rPr lang="de-CH" dirty="0" smtClean="0"/>
            <a:t>Logo im Kopf der App</a:t>
          </a:r>
          <a:endParaRPr lang="de-CH" dirty="0"/>
        </a:p>
      </dgm:t>
    </dgm:pt>
    <dgm:pt modelId="{DCFF7FEB-9ECA-423F-828A-7CBE617DCEA9}" type="parTrans" cxnId="{BFA45373-BFC9-4928-BC3F-D73CDFCF2283}">
      <dgm:prSet/>
      <dgm:spPr/>
      <dgm:t>
        <a:bodyPr/>
        <a:lstStyle/>
        <a:p>
          <a:endParaRPr lang="de-CH"/>
        </a:p>
      </dgm:t>
    </dgm:pt>
    <dgm:pt modelId="{88D85525-046B-44FA-BDF5-61ADBEFFB3F2}" type="sibTrans" cxnId="{BFA45373-BFC9-4928-BC3F-D73CDFCF2283}">
      <dgm:prSet/>
      <dgm:spPr/>
      <dgm:t>
        <a:bodyPr/>
        <a:lstStyle/>
        <a:p>
          <a:endParaRPr lang="de-CH"/>
        </a:p>
      </dgm:t>
    </dgm:pt>
    <dgm:pt modelId="{ED83FD23-4437-45E5-9E4E-5430AE18FEA6}">
      <dgm:prSet phldrT="[Text]"/>
      <dgm:spPr/>
      <dgm:t>
        <a:bodyPr/>
        <a:lstStyle/>
        <a:p>
          <a:r>
            <a:rPr lang="de-CH" dirty="0" smtClean="0"/>
            <a:t>Einzelne Listeneinträge (z.B. iconfinder)</a:t>
          </a:r>
          <a:endParaRPr lang="de-CH" dirty="0"/>
        </a:p>
      </dgm:t>
    </dgm:pt>
    <dgm:pt modelId="{185B1560-4ACC-4B16-B177-75960B8AAA34}" type="parTrans" cxnId="{63EE96E6-C2E8-4AE1-AC33-6222A8859460}">
      <dgm:prSet/>
      <dgm:spPr/>
      <dgm:t>
        <a:bodyPr/>
        <a:lstStyle/>
        <a:p>
          <a:endParaRPr lang="de-CH"/>
        </a:p>
      </dgm:t>
    </dgm:pt>
    <dgm:pt modelId="{F5A0B6A6-2DEF-44FA-83F1-B149ECEC0AED}" type="sibTrans" cxnId="{63EE96E6-C2E8-4AE1-AC33-6222A8859460}">
      <dgm:prSet/>
      <dgm:spPr/>
      <dgm:t>
        <a:bodyPr/>
        <a:lstStyle/>
        <a:p>
          <a:endParaRPr lang="de-CH"/>
        </a:p>
      </dgm:t>
    </dgm:pt>
    <dgm:pt modelId="{430E86D5-AADB-4E94-9628-AECA1F551AF9}">
      <dgm:prSet phldrT="[Text]"/>
      <dgm:spPr/>
      <dgm:t>
        <a:bodyPr/>
        <a:lstStyle/>
        <a:p>
          <a:r>
            <a:rPr lang="de-CH" dirty="0" smtClean="0"/>
            <a:t>Texte</a:t>
          </a:r>
          <a:endParaRPr lang="de-CH" dirty="0"/>
        </a:p>
      </dgm:t>
    </dgm:pt>
    <dgm:pt modelId="{F4F582BB-FD8C-4991-9234-42707D26F921}" type="parTrans" cxnId="{FAF1C77E-386A-469F-A2A9-7812B7B7D7F8}">
      <dgm:prSet/>
      <dgm:spPr/>
      <dgm:t>
        <a:bodyPr/>
        <a:lstStyle/>
        <a:p>
          <a:endParaRPr lang="de-CH"/>
        </a:p>
      </dgm:t>
    </dgm:pt>
    <dgm:pt modelId="{CDDEA185-B8BC-4EED-BCD4-663BEB1C2C35}" type="sibTrans" cxnId="{FAF1C77E-386A-469F-A2A9-7812B7B7D7F8}">
      <dgm:prSet/>
      <dgm:spPr/>
      <dgm:t>
        <a:bodyPr/>
        <a:lstStyle/>
        <a:p>
          <a:endParaRPr lang="de-CH"/>
        </a:p>
      </dgm:t>
    </dgm:pt>
    <dgm:pt modelId="{E957707D-BD88-48DA-ABE3-4B65E11D20BF}">
      <dgm:prSet phldrT="[Text]"/>
      <dgm:spPr/>
      <dgm:t>
        <a:bodyPr/>
        <a:lstStyle/>
        <a:p>
          <a:r>
            <a:rPr lang="de-CH" dirty="0" smtClean="0"/>
            <a:t> Ihre eigenen Texte zu den Inhalten</a:t>
          </a:r>
          <a:endParaRPr lang="de-CH" dirty="0"/>
        </a:p>
      </dgm:t>
    </dgm:pt>
    <dgm:pt modelId="{3BC15D87-2F54-4B37-B481-4563ADF614AF}" type="parTrans" cxnId="{40B093E0-E789-4219-B7A7-0628E7E8DA07}">
      <dgm:prSet/>
      <dgm:spPr/>
      <dgm:t>
        <a:bodyPr/>
        <a:lstStyle/>
        <a:p>
          <a:endParaRPr lang="de-CH"/>
        </a:p>
      </dgm:t>
    </dgm:pt>
    <dgm:pt modelId="{3791E48F-50BE-4BBB-AF67-0AD598DA2381}" type="sibTrans" cxnId="{40B093E0-E789-4219-B7A7-0628E7E8DA07}">
      <dgm:prSet/>
      <dgm:spPr/>
      <dgm:t>
        <a:bodyPr/>
        <a:lstStyle/>
        <a:p>
          <a:endParaRPr lang="de-CH"/>
        </a:p>
      </dgm:t>
    </dgm:pt>
    <dgm:pt modelId="{4BA9A462-D8CC-4711-B7A3-6B05B4B8DEE0}">
      <dgm:prSet phldrT="[Text]" phldr="1"/>
      <dgm:spPr/>
      <dgm:t>
        <a:bodyPr/>
        <a:lstStyle/>
        <a:p>
          <a:endParaRPr lang="de-CH"/>
        </a:p>
      </dgm:t>
    </dgm:pt>
    <dgm:pt modelId="{56D693A1-A768-494B-86F3-B357015ADD85}" type="parTrans" cxnId="{9F35DBC6-1539-4378-ABA3-986B9E091F44}">
      <dgm:prSet/>
      <dgm:spPr/>
      <dgm:t>
        <a:bodyPr/>
        <a:lstStyle/>
        <a:p>
          <a:endParaRPr lang="de-CH"/>
        </a:p>
      </dgm:t>
    </dgm:pt>
    <dgm:pt modelId="{A4012BC1-A0BF-4E3C-976C-9735F0B3A211}" type="sibTrans" cxnId="{9F35DBC6-1539-4378-ABA3-986B9E091F44}">
      <dgm:prSet/>
      <dgm:spPr/>
      <dgm:t>
        <a:bodyPr/>
        <a:lstStyle/>
        <a:p>
          <a:endParaRPr lang="de-CH"/>
        </a:p>
      </dgm:t>
    </dgm:pt>
    <dgm:pt modelId="{70E9F72B-594A-4FC1-BE44-643F8B7FA889}">
      <dgm:prSet phldrT="[Text]"/>
      <dgm:spPr/>
      <dgm:t>
        <a:bodyPr/>
        <a:lstStyle/>
        <a:p>
          <a:r>
            <a:rPr lang="de-CH" dirty="0" smtClean="0"/>
            <a:t>Smartphoneicon (48 x 48)</a:t>
          </a:r>
          <a:endParaRPr lang="de-CH" dirty="0"/>
        </a:p>
      </dgm:t>
    </dgm:pt>
    <dgm:pt modelId="{1364B9EA-076C-4A8B-9168-9B3E15676510}" type="parTrans" cxnId="{1AC63E39-0D54-418F-BD70-B5A1923957AC}">
      <dgm:prSet/>
      <dgm:spPr/>
      <dgm:t>
        <a:bodyPr/>
        <a:lstStyle/>
        <a:p>
          <a:endParaRPr lang="de-CH"/>
        </a:p>
      </dgm:t>
    </dgm:pt>
    <dgm:pt modelId="{D678408C-ADAD-45D0-A21C-119FB8790389}" type="sibTrans" cxnId="{1AC63E39-0D54-418F-BD70-B5A1923957AC}">
      <dgm:prSet/>
      <dgm:spPr/>
      <dgm:t>
        <a:bodyPr/>
        <a:lstStyle/>
        <a:p>
          <a:endParaRPr lang="de-CH"/>
        </a:p>
      </dgm:t>
    </dgm:pt>
    <dgm:pt modelId="{2BAC2839-0AEE-4D0D-8869-BC55C5532C65}" type="pres">
      <dgm:prSet presAssocID="{FFC24950-3604-4DA9-878D-FA61AF9F40B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A2EFDDFE-E300-4327-9DF1-47D7C760A78E}" type="pres">
      <dgm:prSet presAssocID="{023EE96A-AD40-4A51-94F2-D30D183D3D2E}" presName="comp" presStyleCnt="0"/>
      <dgm:spPr/>
    </dgm:pt>
    <dgm:pt modelId="{50232483-8829-471F-A7A3-5B1376E7959C}" type="pres">
      <dgm:prSet presAssocID="{023EE96A-AD40-4A51-94F2-D30D183D3D2E}" presName="box" presStyleLbl="node1" presStyleIdx="0" presStyleCnt="3"/>
      <dgm:spPr/>
      <dgm:t>
        <a:bodyPr/>
        <a:lstStyle/>
        <a:p>
          <a:endParaRPr lang="de-CH"/>
        </a:p>
      </dgm:t>
    </dgm:pt>
    <dgm:pt modelId="{5B2FD981-0204-4D97-89EA-DA31FC51D6D2}" type="pres">
      <dgm:prSet presAssocID="{023EE96A-AD40-4A51-94F2-D30D183D3D2E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61F56233-E7B5-45EE-941A-02B2CB191A9F}" type="pres">
      <dgm:prSet presAssocID="{023EE96A-AD40-4A51-94F2-D30D183D3D2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B5D42EA-1A9E-44F2-95B7-467C3DEF2F4B}" type="pres">
      <dgm:prSet presAssocID="{7F579416-4DE5-4EBD-B82B-FB8056C828C4}" presName="spacer" presStyleCnt="0"/>
      <dgm:spPr/>
    </dgm:pt>
    <dgm:pt modelId="{66018098-394E-4F05-A86C-51519738CBAA}" type="pres">
      <dgm:prSet presAssocID="{E46ECABD-893B-468A-9DE4-109CB9A9F04F}" presName="comp" presStyleCnt="0"/>
      <dgm:spPr/>
    </dgm:pt>
    <dgm:pt modelId="{40510CE7-6F49-435B-B7A1-6E043957259A}" type="pres">
      <dgm:prSet presAssocID="{E46ECABD-893B-468A-9DE4-109CB9A9F04F}" presName="box" presStyleLbl="node1" presStyleIdx="1" presStyleCnt="3"/>
      <dgm:spPr/>
      <dgm:t>
        <a:bodyPr/>
        <a:lstStyle/>
        <a:p>
          <a:endParaRPr lang="de-CH"/>
        </a:p>
      </dgm:t>
    </dgm:pt>
    <dgm:pt modelId="{E86D76F1-B111-4EF7-BABD-327792B54732}" type="pres">
      <dgm:prSet presAssocID="{E46ECABD-893B-468A-9DE4-109CB9A9F04F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B1F02C65-7C06-4726-982B-E31635B85B27}" type="pres">
      <dgm:prSet presAssocID="{E46ECABD-893B-468A-9DE4-109CB9A9F04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3D53214-617F-4399-864D-FC030B33444F}" type="pres">
      <dgm:prSet presAssocID="{7BDD3A62-8784-428A-BBF4-304973EE6CC9}" presName="spacer" presStyleCnt="0"/>
      <dgm:spPr/>
    </dgm:pt>
    <dgm:pt modelId="{0A410258-BE92-470E-B88D-F3957E395541}" type="pres">
      <dgm:prSet presAssocID="{430E86D5-AADB-4E94-9628-AECA1F551AF9}" presName="comp" presStyleCnt="0"/>
      <dgm:spPr/>
    </dgm:pt>
    <dgm:pt modelId="{13E5BA5D-921A-46C4-9B91-80D56E976195}" type="pres">
      <dgm:prSet presAssocID="{430E86D5-AADB-4E94-9628-AECA1F551AF9}" presName="box" presStyleLbl="node1" presStyleIdx="2" presStyleCnt="3"/>
      <dgm:spPr/>
      <dgm:t>
        <a:bodyPr/>
        <a:lstStyle/>
        <a:p>
          <a:endParaRPr lang="de-CH"/>
        </a:p>
      </dgm:t>
    </dgm:pt>
    <dgm:pt modelId="{242D1CE3-931D-4DE0-942C-6157D3C05372}" type="pres">
      <dgm:prSet presAssocID="{430E86D5-AADB-4E94-9628-AECA1F551AF9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E5BB1224-212D-4C82-BBAE-01BF78475248}" type="pres">
      <dgm:prSet presAssocID="{430E86D5-AADB-4E94-9628-AECA1F551AF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63EE96E6-C2E8-4AE1-AC33-6222A8859460}" srcId="{E46ECABD-893B-468A-9DE4-109CB9A9F04F}" destId="{ED83FD23-4437-45E5-9E4E-5430AE18FEA6}" srcOrd="1" destOrd="0" parTransId="{185B1560-4ACC-4B16-B177-75960B8AAA34}" sibTransId="{F5A0B6A6-2DEF-44FA-83F1-B149ECEC0AED}"/>
    <dgm:cxn modelId="{A25D937C-D8CE-46E3-87B5-E86D5148D0C0}" type="presOf" srcId="{CEB10241-5590-4722-A148-27CFA9EE137A}" destId="{40510CE7-6F49-435B-B7A1-6E043957259A}" srcOrd="0" destOrd="1" presId="urn:microsoft.com/office/officeart/2005/8/layout/vList4"/>
    <dgm:cxn modelId="{C43FA4D3-119C-41C0-B0CC-7B29CA36C6D4}" srcId="{023EE96A-AD40-4A51-94F2-D30D183D3D2E}" destId="{BD1F84A1-9292-45A6-86C7-A8AEB7DC86A9}" srcOrd="1" destOrd="0" parTransId="{13DE0E22-F383-4058-8D0B-18B42D8D43B9}" sibTransId="{64E083D8-495F-443B-A395-4EE97900F0AF}"/>
    <dgm:cxn modelId="{A8A572C9-B44E-4FAA-978D-7CA6E9E3065D}" type="presOf" srcId="{023EE96A-AD40-4A51-94F2-D30D183D3D2E}" destId="{50232483-8829-471F-A7A3-5B1376E7959C}" srcOrd="0" destOrd="0" presId="urn:microsoft.com/office/officeart/2005/8/layout/vList4"/>
    <dgm:cxn modelId="{7A5C2135-9490-4CFF-9263-F22B0A00B14A}" type="presOf" srcId="{CEB10241-5590-4722-A148-27CFA9EE137A}" destId="{B1F02C65-7C06-4726-982B-E31635B85B27}" srcOrd="1" destOrd="1" presId="urn:microsoft.com/office/officeart/2005/8/layout/vList4"/>
    <dgm:cxn modelId="{2BA82694-22FF-47D6-AC82-F5633B1FE593}" type="presOf" srcId="{BD1F84A1-9292-45A6-86C7-A8AEB7DC86A9}" destId="{61F56233-E7B5-45EE-941A-02B2CB191A9F}" srcOrd="1" destOrd="2" presId="urn:microsoft.com/office/officeart/2005/8/layout/vList4"/>
    <dgm:cxn modelId="{5D044B7E-2A57-4000-8087-6FDA680482BF}" type="presOf" srcId="{ED83FD23-4437-45E5-9E4E-5430AE18FEA6}" destId="{B1F02C65-7C06-4726-982B-E31635B85B27}" srcOrd="1" destOrd="2" presId="urn:microsoft.com/office/officeart/2005/8/layout/vList4"/>
    <dgm:cxn modelId="{F657809C-9550-4AA3-B0E1-95E5AA100EA5}" type="presOf" srcId="{E957707D-BD88-48DA-ABE3-4B65E11D20BF}" destId="{13E5BA5D-921A-46C4-9B91-80D56E976195}" srcOrd="0" destOrd="1" presId="urn:microsoft.com/office/officeart/2005/8/layout/vList4"/>
    <dgm:cxn modelId="{982774EB-BA77-40B0-8E3C-D79224178D66}" type="presOf" srcId="{70E9F72B-594A-4FC1-BE44-643F8B7FA889}" destId="{40510CE7-6F49-435B-B7A1-6E043957259A}" srcOrd="0" destOrd="3" presId="urn:microsoft.com/office/officeart/2005/8/layout/vList4"/>
    <dgm:cxn modelId="{2E76CF6A-8FA3-44BE-9B58-C1D815A7A10B}" type="presOf" srcId="{430E86D5-AADB-4E94-9628-AECA1F551AF9}" destId="{13E5BA5D-921A-46C4-9B91-80D56E976195}" srcOrd="0" destOrd="0" presId="urn:microsoft.com/office/officeart/2005/8/layout/vList4"/>
    <dgm:cxn modelId="{2987E5B9-D34E-4FAE-95E2-E1B9BA88E595}" type="presOf" srcId="{ED83FD23-4437-45E5-9E4E-5430AE18FEA6}" destId="{40510CE7-6F49-435B-B7A1-6E043957259A}" srcOrd="0" destOrd="2" presId="urn:microsoft.com/office/officeart/2005/8/layout/vList4"/>
    <dgm:cxn modelId="{C565DB33-8177-4A74-8AE7-C18CD33517D4}" type="presOf" srcId="{F72AB49A-E006-48FA-94CB-A05102DBC86D}" destId="{50232483-8829-471F-A7A3-5B1376E7959C}" srcOrd="0" destOrd="1" presId="urn:microsoft.com/office/officeart/2005/8/layout/vList4"/>
    <dgm:cxn modelId="{9F35DBC6-1539-4378-ABA3-986B9E091F44}" srcId="{430E86D5-AADB-4E94-9628-AECA1F551AF9}" destId="{4BA9A462-D8CC-4711-B7A3-6B05B4B8DEE0}" srcOrd="1" destOrd="0" parTransId="{56D693A1-A768-494B-86F3-B357015ADD85}" sibTransId="{A4012BC1-A0BF-4E3C-976C-9735F0B3A211}"/>
    <dgm:cxn modelId="{C3DB4D64-A386-4563-9470-AF47CA613CF9}" type="presOf" srcId="{023EE96A-AD40-4A51-94F2-D30D183D3D2E}" destId="{61F56233-E7B5-45EE-941A-02B2CB191A9F}" srcOrd="1" destOrd="0" presId="urn:microsoft.com/office/officeart/2005/8/layout/vList4"/>
    <dgm:cxn modelId="{12A3396B-4DDC-4322-A244-4F2F1A55686D}" type="presOf" srcId="{430E86D5-AADB-4E94-9628-AECA1F551AF9}" destId="{E5BB1224-212D-4C82-BBAE-01BF78475248}" srcOrd="1" destOrd="0" presId="urn:microsoft.com/office/officeart/2005/8/layout/vList4"/>
    <dgm:cxn modelId="{E8208EC4-C695-4700-9CE0-E3EC7690F30F}" type="presOf" srcId="{FFC24950-3604-4DA9-878D-FA61AF9F40B3}" destId="{2BAC2839-0AEE-4D0D-8869-BC55C5532C65}" srcOrd="0" destOrd="0" presId="urn:microsoft.com/office/officeart/2005/8/layout/vList4"/>
    <dgm:cxn modelId="{7572FBE8-88DF-4B83-887E-5532D60E8FD7}" type="presOf" srcId="{F72AB49A-E006-48FA-94CB-A05102DBC86D}" destId="{61F56233-E7B5-45EE-941A-02B2CB191A9F}" srcOrd="1" destOrd="1" presId="urn:microsoft.com/office/officeart/2005/8/layout/vList4"/>
    <dgm:cxn modelId="{BEC15DD5-55B2-4821-BD43-60FB10B57E61}" type="presOf" srcId="{4BA9A462-D8CC-4711-B7A3-6B05B4B8DEE0}" destId="{E5BB1224-212D-4C82-BBAE-01BF78475248}" srcOrd="1" destOrd="2" presId="urn:microsoft.com/office/officeart/2005/8/layout/vList4"/>
    <dgm:cxn modelId="{FAF1C77E-386A-469F-A2A9-7812B7B7D7F8}" srcId="{FFC24950-3604-4DA9-878D-FA61AF9F40B3}" destId="{430E86D5-AADB-4E94-9628-AECA1F551AF9}" srcOrd="2" destOrd="0" parTransId="{F4F582BB-FD8C-4991-9234-42707D26F921}" sibTransId="{CDDEA185-B8BC-4EED-BCD4-663BEB1C2C35}"/>
    <dgm:cxn modelId="{AA68D3BF-5EE8-474A-A879-812FD7E4CF59}" srcId="{FFC24950-3604-4DA9-878D-FA61AF9F40B3}" destId="{023EE96A-AD40-4A51-94F2-D30D183D3D2E}" srcOrd="0" destOrd="0" parTransId="{A19F1535-900B-468E-9C9B-2DBCF9204F9C}" sibTransId="{7F579416-4DE5-4EBD-B82B-FB8056C828C4}"/>
    <dgm:cxn modelId="{8A90EFE2-75B2-492B-89EA-59071F9AFF60}" type="presOf" srcId="{E46ECABD-893B-468A-9DE4-109CB9A9F04F}" destId="{40510CE7-6F49-435B-B7A1-6E043957259A}" srcOrd="0" destOrd="0" presId="urn:microsoft.com/office/officeart/2005/8/layout/vList4"/>
    <dgm:cxn modelId="{7AC35A19-64DE-4FB2-A9C4-C1E5B5E3DD02}" type="presOf" srcId="{4BA9A462-D8CC-4711-B7A3-6B05B4B8DEE0}" destId="{13E5BA5D-921A-46C4-9B91-80D56E976195}" srcOrd="0" destOrd="2" presId="urn:microsoft.com/office/officeart/2005/8/layout/vList4"/>
    <dgm:cxn modelId="{43EC7512-F903-4BE0-96FD-D205B8D5FF7F}" type="presOf" srcId="{E46ECABD-893B-468A-9DE4-109CB9A9F04F}" destId="{B1F02C65-7C06-4726-982B-E31635B85B27}" srcOrd="1" destOrd="0" presId="urn:microsoft.com/office/officeart/2005/8/layout/vList4"/>
    <dgm:cxn modelId="{AC225374-E1A0-490B-BE3B-158BACDF87C4}" type="presOf" srcId="{BD1F84A1-9292-45A6-86C7-A8AEB7DC86A9}" destId="{50232483-8829-471F-A7A3-5B1376E7959C}" srcOrd="0" destOrd="2" presId="urn:microsoft.com/office/officeart/2005/8/layout/vList4"/>
    <dgm:cxn modelId="{5826C782-01D9-4BC7-86F0-83F1767D0F3C}" srcId="{FFC24950-3604-4DA9-878D-FA61AF9F40B3}" destId="{E46ECABD-893B-468A-9DE4-109CB9A9F04F}" srcOrd="1" destOrd="0" parTransId="{CBEDE415-3AB7-4335-855F-8CFFCD1FC8FF}" sibTransId="{7BDD3A62-8784-428A-BBF4-304973EE6CC9}"/>
    <dgm:cxn modelId="{BFA45373-BFC9-4928-BC3F-D73CDFCF2283}" srcId="{E46ECABD-893B-468A-9DE4-109CB9A9F04F}" destId="{CEB10241-5590-4722-A148-27CFA9EE137A}" srcOrd="0" destOrd="0" parTransId="{DCFF7FEB-9ECA-423F-828A-7CBE617DCEA9}" sibTransId="{88D85525-046B-44FA-BDF5-61ADBEFFB3F2}"/>
    <dgm:cxn modelId="{AE076294-46D2-42AF-99C5-5BEC0BAEBAEE}" srcId="{023EE96A-AD40-4A51-94F2-D30D183D3D2E}" destId="{F72AB49A-E006-48FA-94CB-A05102DBC86D}" srcOrd="0" destOrd="0" parTransId="{E756FF58-B94A-48A1-B96E-BDD90C276599}" sibTransId="{A2EB3668-2900-4D88-971C-F32F2953DDBF}"/>
    <dgm:cxn modelId="{40B093E0-E789-4219-B7A7-0628E7E8DA07}" srcId="{430E86D5-AADB-4E94-9628-AECA1F551AF9}" destId="{E957707D-BD88-48DA-ABE3-4B65E11D20BF}" srcOrd="0" destOrd="0" parTransId="{3BC15D87-2F54-4B37-B481-4563ADF614AF}" sibTransId="{3791E48F-50BE-4BBB-AF67-0AD598DA2381}"/>
    <dgm:cxn modelId="{B6A928CD-C5CB-461D-B469-B434671D8E01}" type="presOf" srcId="{E957707D-BD88-48DA-ABE3-4B65E11D20BF}" destId="{E5BB1224-212D-4C82-BBAE-01BF78475248}" srcOrd="1" destOrd="1" presId="urn:microsoft.com/office/officeart/2005/8/layout/vList4"/>
    <dgm:cxn modelId="{1AC63E39-0D54-418F-BD70-B5A1923957AC}" srcId="{E46ECABD-893B-468A-9DE4-109CB9A9F04F}" destId="{70E9F72B-594A-4FC1-BE44-643F8B7FA889}" srcOrd="2" destOrd="0" parTransId="{1364B9EA-076C-4A8B-9168-9B3E15676510}" sibTransId="{D678408C-ADAD-45D0-A21C-119FB8790389}"/>
    <dgm:cxn modelId="{FDA28586-57B8-4554-8D7E-E1EF3035E57D}" type="presOf" srcId="{70E9F72B-594A-4FC1-BE44-643F8B7FA889}" destId="{B1F02C65-7C06-4726-982B-E31635B85B27}" srcOrd="1" destOrd="3" presId="urn:microsoft.com/office/officeart/2005/8/layout/vList4"/>
    <dgm:cxn modelId="{36B495F7-CC18-42FE-8E72-D6572526C6AA}" type="presParOf" srcId="{2BAC2839-0AEE-4D0D-8869-BC55C5532C65}" destId="{A2EFDDFE-E300-4327-9DF1-47D7C760A78E}" srcOrd="0" destOrd="0" presId="urn:microsoft.com/office/officeart/2005/8/layout/vList4"/>
    <dgm:cxn modelId="{596E6C9C-BA30-4F4B-89CF-398CD561B2C7}" type="presParOf" srcId="{A2EFDDFE-E300-4327-9DF1-47D7C760A78E}" destId="{50232483-8829-471F-A7A3-5B1376E7959C}" srcOrd="0" destOrd="0" presId="urn:microsoft.com/office/officeart/2005/8/layout/vList4"/>
    <dgm:cxn modelId="{C657B615-ED88-49B3-BEB8-5A1B0FCA7F76}" type="presParOf" srcId="{A2EFDDFE-E300-4327-9DF1-47D7C760A78E}" destId="{5B2FD981-0204-4D97-89EA-DA31FC51D6D2}" srcOrd="1" destOrd="0" presId="urn:microsoft.com/office/officeart/2005/8/layout/vList4"/>
    <dgm:cxn modelId="{260802F0-AE81-4C1A-8069-AF0D4DB98907}" type="presParOf" srcId="{A2EFDDFE-E300-4327-9DF1-47D7C760A78E}" destId="{61F56233-E7B5-45EE-941A-02B2CB191A9F}" srcOrd="2" destOrd="0" presId="urn:microsoft.com/office/officeart/2005/8/layout/vList4"/>
    <dgm:cxn modelId="{37EA04A2-35F5-4FCB-97ED-FE474F7D5494}" type="presParOf" srcId="{2BAC2839-0AEE-4D0D-8869-BC55C5532C65}" destId="{FB5D42EA-1A9E-44F2-95B7-467C3DEF2F4B}" srcOrd="1" destOrd="0" presId="urn:microsoft.com/office/officeart/2005/8/layout/vList4"/>
    <dgm:cxn modelId="{09528D9E-71B8-47BE-8C9F-B16A564B76E1}" type="presParOf" srcId="{2BAC2839-0AEE-4D0D-8869-BC55C5532C65}" destId="{66018098-394E-4F05-A86C-51519738CBAA}" srcOrd="2" destOrd="0" presId="urn:microsoft.com/office/officeart/2005/8/layout/vList4"/>
    <dgm:cxn modelId="{7614DFD2-4DAC-4364-A902-18F420350363}" type="presParOf" srcId="{66018098-394E-4F05-A86C-51519738CBAA}" destId="{40510CE7-6F49-435B-B7A1-6E043957259A}" srcOrd="0" destOrd="0" presId="urn:microsoft.com/office/officeart/2005/8/layout/vList4"/>
    <dgm:cxn modelId="{475BB4F1-FA1F-443A-8EE6-333532FB4DB8}" type="presParOf" srcId="{66018098-394E-4F05-A86C-51519738CBAA}" destId="{E86D76F1-B111-4EF7-BABD-327792B54732}" srcOrd="1" destOrd="0" presId="urn:microsoft.com/office/officeart/2005/8/layout/vList4"/>
    <dgm:cxn modelId="{3EF01CCE-B450-4A28-9519-8C8AF4860DED}" type="presParOf" srcId="{66018098-394E-4F05-A86C-51519738CBAA}" destId="{B1F02C65-7C06-4726-982B-E31635B85B27}" srcOrd="2" destOrd="0" presId="urn:microsoft.com/office/officeart/2005/8/layout/vList4"/>
    <dgm:cxn modelId="{A1BF4A53-C57A-4694-8017-E650B928268D}" type="presParOf" srcId="{2BAC2839-0AEE-4D0D-8869-BC55C5532C65}" destId="{E3D53214-617F-4399-864D-FC030B33444F}" srcOrd="3" destOrd="0" presId="urn:microsoft.com/office/officeart/2005/8/layout/vList4"/>
    <dgm:cxn modelId="{12B19161-9E35-4146-89BA-63C9C8E9D9B8}" type="presParOf" srcId="{2BAC2839-0AEE-4D0D-8869-BC55C5532C65}" destId="{0A410258-BE92-470E-B88D-F3957E395541}" srcOrd="4" destOrd="0" presId="urn:microsoft.com/office/officeart/2005/8/layout/vList4"/>
    <dgm:cxn modelId="{63143760-12F1-4C46-AF65-9D00269C1D90}" type="presParOf" srcId="{0A410258-BE92-470E-B88D-F3957E395541}" destId="{13E5BA5D-921A-46C4-9B91-80D56E976195}" srcOrd="0" destOrd="0" presId="urn:microsoft.com/office/officeart/2005/8/layout/vList4"/>
    <dgm:cxn modelId="{E1574210-46D4-4B48-8DFD-E69B3D2DE5AD}" type="presParOf" srcId="{0A410258-BE92-470E-B88D-F3957E395541}" destId="{242D1CE3-931D-4DE0-942C-6157D3C05372}" srcOrd="1" destOrd="0" presId="urn:microsoft.com/office/officeart/2005/8/layout/vList4"/>
    <dgm:cxn modelId="{2F3C2BE8-8A3B-4601-B8F5-274C31091F1A}" type="presParOf" srcId="{0A410258-BE92-470E-B88D-F3957E395541}" destId="{E5BB1224-212D-4C82-BBAE-01BF7847524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2358B-BD1C-4C2A-A06B-18CC7245886D}" type="datetimeFigureOut">
              <a:rPr lang="de-CH" smtClean="0"/>
              <a:t>25.02.2013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78547-7515-4DAF-9B92-9A72378F74D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16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2217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Jeder ist in einer anderen Schule ICT-V, also hat jeder seine eigenen «Anleitungen» etc.</a:t>
            </a:r>
          </a:p>
          <a:p>
            <a:r>
              <a:rPr lang="de-CH" dirty="0" smtClean="0"/>
              <a:t>Geht auch mit Worddateien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4182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Dropbox Zugang wird benötigt, ansonsten Zeit zum Account erstellen einplanen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3010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Dropbox Zugang wird benötigt, ansonsten Zeit zum Account erstellen einplanen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3010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Dropbox Zugang wird benötigt, ansonsten Zeit zum Account erstellen einplanen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3010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Eins</a:t>
            </a:r>
            <a:r>
              <a:rPr lang="de-CH" baseline="0" dirty="0" smtClean="0"/>
              <a:t> von unzähligen Angeboten zur QR-Code-Generierung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0109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CH" baseline="0" dirty="0" smtClean="0"/>
              <a:t>Apple App im AppStore anbieten (TU Graz Bulletpointlist) Stichpunkt merken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App coden und testen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Provisioning Profile anlegen für Distribution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App kompilieren und mit korrektem Zertifikat signieren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App auf iTunes Connect anlegen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App mittels ApplicationLoader hochladen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Reviewprozess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3157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Vorteile</a:t>
            </a:r>
          </a:p>
          <a:p>
            <a:pPr marL="171450" indent="-171450">
              <a:buFontTx/>
              <a:buChar char="-"/>
            </a:pPr>
            <a:r>
              <a:rPr lang="de-CH" dirty="0" smtClean="0"/>
              <a:t>Performant</a:t>
            </a:r>
          </a:p>
          <a:p>
            <a:pPr marL="171450" indent="-171450">
              <a:buFontTx/>
              <a:buChar char="-"/>
            </a:pPr>
            <a:r>
              <a:rPr lang="de-CH" dirty="0" smtClean="0"/>
              <a:t>Im</a:t>
            </a:r>
            <a:r>
              <a:rPr lang="de-CH" baseline="0" dirty="0" smtClean="0"/>
              <a:t> Bereich Games stark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AppStore (automatisch beworben)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Einfacher Zugang zu Hardwareeigenschaften (Kamera etc.)</a:t>
            </a:r>
          </a:p>
          <a:p>
            <a:pPr marL="0" indent="0">
              <a:buFontTx/>
              <a:buNone/>
            </a:pPr>
            <a:r>
              <a:rPr lang="de-CH" baseline="0" dirty="0" smtClean="0"/>
              <a:t>Nachteile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Langer Prozess bis zum Release, komplex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US-Umsatzsteuer ID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Mehrfachentwicklung (Objective-C, Java, …) für alle Plattformen eine neue Entwicklung</a:t>
            </a:r>
          </a:p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4815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 smtClean="0"/>
              <a:t>Prozess:</a:t>
            </a:r>
            <a:r>
              <a:rPr lang="de-CH" baseline="0" dirty="0" smtClean="0"/>
              <a:t> Websprachen + Wrapper (z.B. PhoneGap) = Multiplattform</a:t>
            </a:r>
          </a:p>
          <a:p>
            <a:pPr marL="0" indent="0">
              <a:buFontTx/>
              <a:buNone/>
            </a:pPr>
            <a:r>
              <a:rPr lang="de-CH" baseline="0" dirty="0" smtClean="0"/>
              <a:t>Vorteile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Entwicklung in den Sprachen des WEB (Teilweise schon im Unterricht vermittelt)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Keine Einarbeitung und Auseinandersetzung mit Eigenheiten der Hardware, auf der die App liegt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Eine Entwicklung für alle Plattformen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Vorteil, Websprachen erlauben «mehr» als native Sprachen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Kann in App Store von Apple anschließend (wird akzeptiert)</a:t>
            </a:r>
          </a:p>
          <a:p>
            <a:pPr marL="0" indent="0">
              <a:buFontTx/>
              <a:buNone/>
            </a:pPr>
            <a:r>
              <a:rPr lang="de-CH" baseline="0" dirty="0" smtClean="0"/>
              <a:t>Nachteile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Für das «Wrappen» wird trotzdessen die IDE benötigt, d.h. Xcode + Mac für iPhone und AndroidIDE für Java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Erreicht nicht die Performanz in Bereichen wie Games</a:t>
            </a:r>
          </a:p>
          <a:p>
            <a:pPr marL="171450" indent="-171450">
              <a:buFontTx/>
              <a:buChar char="-"/>
            </a:pPr>
            <a:endParaRPr lang="de-CH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1179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 smtClean="0"/>
              <a:t>Prozess:</a:t>
            </a:r>
            <a:r>
              <a:rPr lang="de-CH" baseline="0" dirty="0" smtClean="0"/>
              <a:t> Websprachen + Wrapper (z.B. PhoneGap) = Multiplattform</a:t>
            </a:r>
          </a:p>
          <a:p>
            <a:pPr marL="0" indent="0">
              <a:buFontTx/>
              <a:buNone/>
            </a:pPr>
            <a:r>
              <a:rPr lang="de-CH" baseline="0" dirty="0" smtClean="0"/>
              <a:t>Vorteile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Entwicklung in den Sprachen des WEB (Teilweise schon im Unterricht vermittelt)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Keine Einarbeitung und Auseinandersetzung mit Eigenheiten der Hardware, auf der die App liegt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Eine Entwicklung für alle Plattformen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Vorteil, Websprachen erlauben «mehr» als native Sprachen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Kann in App Store von Apple anschließend (wird akzeptiert)</a:t>
            </a:r>
          </a:p>
          <a:p>
            <a:pPr marL="0" indent="0">
              <a:buFontTx/>
              <a:buNone/>
            </a:pPr>
            <a:r>
              <a:rPr lang="de-CH" baseline="0" dirty="0" smtClean="0"/>
              <a:t>Nachteile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Für das «Wrappen» wird trotzdessen die IDE benötigt, d.h. Xcode + Mac für iPhone und AndroidIDE für Java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Erreicht nicht die Performanz in Bereichen </a:t>
            </a:r>
            <a:r>
              <a:rPr lang="de-CH" baseline="0" smtClean="0"/>
              <a:t>wie Games</a:t>
            </a:r>
            <a:endParaRPr lang="de-CH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117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 smtClean="0"/>
              <a:t>Gleiche Vor- und Nachteile wie eben, nur, dass wir nicht im AppStore am Ende landen bzw. im Google Play etc.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Im Endeffekt eine Webseite, die mit dem Browser der App angesehen wird</a:t>
            </a:r>
          </a:p>
          <a:p>
            <a:pPr marL="0" indent="0">
              <a:buFontTx/>
              <a:buNone/>
            </a:pPr>
            <a:r>
              <a:rPr lang="de-CH" baseline="0" dirty="0" smtClean="0"/>
              <a:t>-  Macht über die Serverseite (serverseitige Skriptsprachen, eigene Datenbankverwaltung, etc.)</a:t>
            </a:r>
          </a:p>
          <a:p>
            <a:pPr marL="171450" indent="-171450">
              <a:buFontTx/>
              <a:buChar char="-"/>
            </a:pPr>
            <a:endParaRPr lang="de-CH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1179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2178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Index.html öffnen</a:t>
            </a:r>
            <a:r>
              <a:rPr lang="de-CH" baseline="0" dirty="0" smtClean="0"/>
              <a:t> und Stub erklären, Kommentare erwähnen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6699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Pfad</a:t>
            </a:r>
            <a:r>
              <a:rPr lang="de-CH" baseline="0" dirty="0" smtClean="0"/>
              <a:t> zu anderem Bild </a:t>
            </a:r>
          </a:p>
          <a:p>
            <a:r>
              <a:rPr lang="de-CH" baseline="0" dirty="0" smtClean="0"/>
              <a:t>Erwähnen, dass alles im gleichen Ordner liegen soll</a:t>
            </a:r>
          </a:p>
          <a:p>
            <a:r>
              <a:rPr lang="de-CH" baseline="0" dirty="0" smtClean="0"/>
              <a:t>Wir können nicht alles erklären, aber einen Eindruck vermitteln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8547-7515-4DAF-9B92-9A72378F74DE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3566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BA50D42-C9CD-4801-B293-61D1F53EC57E}" type="datetimeFigureOut">
              <a:rPr lang="de-DE" smtClean="0"/>
              <a:t>25.02.2013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index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33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microsoft.com/office/2007/relationships/hdphoto" Target="../media/hdphoto7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10" Type="http://schemas.openxmlformats.org/officeDocument/2006/relationships/image" Target="../media/image7.jp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10" Type="http://schemas.openxmlformats.org/officeDocument/2006/relationships/image" Target="../media/image8.jpg"/><Relationship Id="rId4" Type="http://schemas.microsoft.com/office/2007/relationships/hdphoto" Target="../media/hdphoto2.wdp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microsoft.com/office/2007/relationships/hdphoto" Target="../media/hdphoto1.wdp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microsoft.com/office/2007/relationships/hdphoto" Target="../media/hdphoto4.wdp"/><Relationship Id="rId9" Type="http://schemas.openxmlformats.org/officeDocument/2006/relationships/image" Target="../media/image16.png"/><Relationship Id="rId1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microsoft.com/office/2007/relationships/hdphoto" Target="../media/hdphoto4.wdp"/><Relationship Id="rId9" Type="http://schemas.openxmlformats.org/officeDocument/2006/relationships/image" Target="../media/image16.png"/><Relationship Id="rId1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6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20.png"/><Relationship Id="rId5" Type="http://schemas.openxmlformats.org/officeDocument/2006/relationships/image" Target="../media/image13.png"/><Relationship Id="rId10" Type="http://schemas.openxmlformats.org/officeDocument/2006/relationships/image" Target="../media/image19.png"/><Relationship Id="rId4" Type="http://schemas.microsoft.com/office/2007/relationships/hdphoto" Target="../media/hdphoto4.wdp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96552" y="-1035496"/>
            <a:ext cx="7772400" cy="4267200"/>
          </a:xfrm>
        </p:spPr>
        <p:txBody>
          <a:bodyPr/>
          <a:lstStyle/>
          <a:p>
            <a:r>
              <a:rPr lang="de-CH" sz="6000" dirty="0" smtClean="0"/>
              <a:t>Smartphone und Tablet Apps selbst erstellen</a:t>
            </a:r>
            <a:endParaRPr lang="de-CH" sz="6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5621602"/>
            <a:ext cx="6400800" cy="1219200"/>
          </a:xfrm>
        </p:spPr>
        <p:txBody>
          <a:bodyPr>
            <a:normAutofit/>
          </a:bodyPr>
          <a:lstStyle/>
          <a:p>
            <a:r>
              <a:rPr lang="de-CH" dirty="0" smtClean="0"/>
              <a:t>Michael Hielscher &amp; Nico Steinbach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2492896"/>
            <a:ext cx="4762500" cy="32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568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52552" cy="2204864"/>
          </a:xfrm>
        </p:spPr>
        <p:txBody>
          <a:bodyPr/>
          <a:lstStyle/>
          <a:p>
            <a:r>
              <a:rPr lang="de-CH" sz="6000" dirty="0" smtClean="0"/>
              <a:t>Die erste eigene (Web) App</a:t>
            </a:r>
            <a:endParaRPr lang="de-CH" sz="6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2492896"/>
            <a:ext cx="4762500" cy="32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395536" y="3237076"/>
            <a:ext cx="352839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Praktischer Teil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Entwickeln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Publizieren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Auf Ihren Endgeräten nutzen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43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soll die App leisten?</a:t>
            </a:r>
            <a:endParaRPr lang="de-CH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50793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feld 4"/>
          <p:cNvSpPr txBox="1"/>
          <p:nvPr/>
        </p:nvSpPr>
        <p:spPr>
          <a:xfrm>
            <a:off x="5292080" y="3429000"/>
            <a:ext cx="3384376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Informationen über ICT an ihrer eigenen Schule anbieten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/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Verlinkt werden PDF-Dokumente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016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Wie fangen wir an?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Wir beginnen lokal.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URL im Inet anbieten (</a:t>
            </a:r>
            <a:r>
              <a:rPr lang="de-CH" dirty="0" smtClean="0">
                <a:hlinkClick r:id="rId3" action="ppaction://hlinkfile"/>
              </a:rPr>
              <a:t>index.html</a:t>
            </a:r>
            <a:r>
              <a:rPr lang="de-CH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Mit Textbearbeitungsprogramm ihrer Wahl öffnen.</a:t>
            </a:r>
          </a:p>
          <a:p>
            <a:endParaRPr lang="de-CH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37453"/>
            <a:ext cx="5762030" cy="3503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1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Probierwiese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98" y="1569233"/>
            <a:ext cx="8712307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3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brauchen wir für die eigene App?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947375"/>
              </p:ext>
            </p:extLst>
          </p:nvPr>
        </p:nvGraphicFramePr>
        <p:xfrm>
          <a:off x="467544" y="177281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93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Eigene Inhalte</a:t>
            </a:r>
            <a:endParaRPr lang="de-CH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1628800"/>
            <a:ext cx="8568952" cy="31700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&lt;li&gt;</a:t>
            </a:r>
          </a:p>
          <a:p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 </a:t>
            </a:r>
            <a:r>
              <a:rPr lang="de-CH" sz="2000" dirty="0" smtClean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&lt;!-- </a:t>
            </a:r>
            <a:r>
              <a:rPr lang="de-CH" sz="2000" dirty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HIER JEWEILS DIE EIGENE PDF AUSWÄHLEN --&gt;</a:t>
            </a:r>
          </a:p>
          <a:p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 </a:t>
            </a:r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a href="</a:t>
            </a:r>
            <a:r>
              <a:rPr lang="de-CH" sz="2000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phbwebmail.pdf</a:t>
            </a:r>
            <a:r>
              <a:rPr lang="de-CH" sz="2000" dirty="0">
                <a:latin typeface="BatangChe" pitchFamily="49" charset="-127"/>
                <a:ea typeface="BatangChe" pitchFamily="49" charset="-127"/>
              </a:rPr>
              <a:t>" 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alt="" data-ajax="false"&gt; </a:t>
            </a:r>
            <a:endParaRPr lang="de-CH" sz="2000" dirty="0" smtClean="0">
              <a:solidFill>
                <a:srgbClr val="7030A0"/>
              </a:solidFill>
              <a:latin typeface="BatangChe" pitchFamily="49" charset="-127"/>
              <a:ea typeface="BatangChe" pitchFamily="49" charset="-127"/>
            </a:endParaRPr>
          </a:p>
          <a:p>
            <a:r>
              <a:rPr lang="de-CH" sz="2000" dirty="0">
                <a:latin typeface="BatangChe" pitchFamily="49" charset="-127"/>
                <a:ea typeface="BatangChe" pitchFamily="49" charset="-127"/>
              </a:rPr>
              <a:t> </a:t>
            </a:r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</a:t>
            </a:r>
            <a:r>
              <a:rPr lang="de-CH" sz="2000" dirty="0" smtClean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&lt;!-- </a:t>
            </a:r>
            <a:r>
              <a:rPr lang="de-CH" sz="2000" dirty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DAS BILD EINES LISTENEINTRAGES --&gt;</a:t>
            </a:r>
          </a:p>
          <a:p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 </a:t>
            </a:r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img src="</a:t>
            </a:r>
            <a:r>
              <a:rPr lang="de-CH" sz="2000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webmail.jpg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" class="ui-li-thumb"&gt; </a:t>
            </a:r>
            <a:endParaRPr lang="de-CH" sz="2000" dirty="0" smtClean="0">
              <a:solidFill>
                <a:srgbClr val="7030A0"/>
              </a:solidFill>
              <a:latin typeface="BatangChe" pitchFamily="49" charset="-127"/>
              <a:ea typeface="BatangChe" pitchFamily="49" charset="-127"/>
            </a:endParaRPr>
          </a:p>
          <a:p>
            <a:r>
              <a:rPr lang="de-CH" sz="2000" dirty="0">
                <a:latin typeface="BatangChe" pitchFamily="49" charset="-127"/>
                <a:ea typeface="BatangChe" pitchFamily="49" charset="-127"/>
              </a:rPr>
              <a:t> </a:t>
            </a:r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</a:t>
            </a:r>
            <a:r>
              <a:rPr lang="de-CH" sz="2000" dirty="0" smtClean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&lt;!-- </a:t>
            </a:r>
            <a:r>
              <a:rPr lang="de-CH" sz="2000" dirty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DIE ÜBERSCHRIFT EINES LISTENEINTRAGES --&gt;</a:t>
            </a:r>
          </a:p>
          <a:p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 </a:t>
            </a:r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h3 class="ui-li-heading"&gt;</a:t>
            </a:r>
            <a:r>
              <a:rPr lang="de-CH" sz="2000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Webmail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&lt;/h3&gt;</a:t>
            </a:r>
          </a:p>
          <a:p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 </a:t>
            </a:r>
            <a:r>
              <a:rPr lang="de-CH" sz="2000" dirty="0" smtClean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&lt;!-- </a:t>
            </a:r>
            <a:r>
              <a:rPr lang="de-CH" sz="2000" dirty="0">
                <a:solidFill>
                  <a:srgbClr val="92D050"/>
                </a:solidFill>
                <a:latin typeface="BatangChe" pitchFamily="49" charset="-127"/>
                <a:ea typeface="BatangChe" pitchFamily="49" charset="-127"/>
              </a:rPr>
              <a:t>DIE KURZBESCHREIBUNG EINES LISTENEINTRAGES--&gt;</a:t>
            </a:r>
          </a:p>
          <a:p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    </a:t>
            </a:r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p class="ui-li-desc</a:t>
            </a:r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"&gt;</a:t>
            </a:r>
            <a:r>
              <a:rPr lang="de-CH" sz="20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de-CH" sz="2000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Kurzanleitung </a:t>
            </a:r>
            <a:r>
              <a:rPr lang="de-CH" sz="2000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Webmail PHBern</a:t>
            </a:r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.&lt;/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p&gt; &lt;/a&gt;</a:t>
            </a:r>
          </a:p>
          <a:p>
            <a:r>
              <a:rPr lang="de-CH" sz="20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&lt;/</a:t>
            </a:r>
            <a:r>
              <a:rPr lang="de-CH" sz="2000" dirty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li&gt;</a:t>
            </a:r>
          </a:p>
        </p:txBody>
      </p:sp>
      <p:pic>
        <p:nvPicPr>
          <p:cNvPr id="9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2" t="23126" r="242" b="59798"/>
          <a:stretch/>
        </p:blipFill>
        <p:spPr>
          <a:xfrm>
            <a:off x="2123728" y="5085184"/>
            <a:ext cx="4507930" cy="772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48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Zum Testen der Gerätegröße</a:t>
            </a:r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06" y="1916832"/>
            <a:ext cx="7010400" cy="60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924944"/>
            <a:ext cx="4752975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ositionsrahmen 6"/>
          <p:cNvSpPr/>
          <p:nvPr/>
        </p:nvSpPr>
        <p:spPr>
          <a:xfrm>
            <a:off x="2114601" y="2897141"/>
            <a:ext cx="4914797" cy="499098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3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Auf mein Smartphone / Tablet? - Dropbox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344816" cy="4768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Positionsrahmen 4"/>
          <p:cNvSpPr/>
          <p:nvPr/>
        </p:nvSpPr>
        <p:spPr>
          <a:xfrm>
            <a:off x="2267744" y="1844824"/>
            <a:ext cx="1440160" cy="36004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973" y="1960413"/>
            <a:ext cx="1358280" cy="135828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11" b="94286" l="34900" r="64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30759"/>
            <a:ext cx="2267744" cy="1508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25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Auf mein Smartphone / Tablet? - Hochladen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344816" cy="4768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Positionsrahmen 4"/>
          <p:cNvSpPr/>
          <p:nvPr/>
        </p:nvSpPr>
        <p:spPr>
          <a:xfrm>
            <a:off x="5436096" y="1886037"/>
            <a:ext cx="360040" cy="36004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16" y="2238351"/>
            <a:ext cx="1430288" cy="14302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11" b="94286" l="34900" r="64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30759"/>
            <a:ext cx="2267744" cy="1508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068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Auf mein Smartphone / Tablet? – Public Link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344816" cy="4768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Positionsrahmen 4"/>
          <p:cNvSpPr/>
          <p:nvPr/>
        </p:nvSpPr>
        <p:spPr>
          <a:xfrm>
            <a:off x="3852233" y="3710256"/>
            <a:ext cx="1225632" cy="1756428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938226" cy="145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714179"/>
            <a:ext cx="1718633" cy="171863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11" b="94286" l="34900" r="64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30759"/>
            <a:ext cx="2267744" cy="1508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343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51520" y="3933056"/>
            <a:ext cx="2989096" cy="2459679"/>
            <a:chOff x="251520" y="3734399"/>
            <a:chExt cx="2989096" cy="2459679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" name="Gruppieren 1"/>
          <p:cNvGrpSpPr/>
          <p:nvPr/>
        </p:nvGrpSpPr>
        <p:grpSpPr>
          <a:xfrm>
            <a:off x="179512" y="1396447"/>
            <a:ext cx="2951425" cy="2455594"/>
            <a:chOff x="251520" y="332656"/>
            <a:chExt cx="2838061" cy="236127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Native Apps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26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8740" y="0"/>
            <a:ext cx="8229600" cy="1123528"/>
          </a:xfrm>
        </p:spPr>
        <p:txBody>
          <a:bodyPr/>
          <a:lstStyle/>
          <a:p>
            <a:r>
              <a:rPr lang="de-CH" dirty="0" smtClean="0"/>
              <a:t>Online-Zugriff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906" y="1125769"/>
            <a:ext cx="4176464" cy="1446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777" y="3354946"/>
            <a:ext cx="4482723" cy="3266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ebogener Pfeil 6"/>
          <p:cNvSpPr/>
          <p:nvPr/>
        </p:nvSpPr>
        <p:spPr>
          <a:xfrm rot="5063238">
            <a:off x="5103939" y="2039715"/>
            <a:ext cx="3835080" cy="2715150"/>
          </a:xfrm>
          <a:prstGeom prst="circular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112982" y="2788408"/>
            <a:ext cx="280831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/>
              <a:t>http://qrcode.kaywa.com/</a:t>
            </a:r>
          </a:p>
        </p:txBody>
      </p:sp>
    </p:spTree>
    <p:extLst>
      <p:ext uri="{BB962C8B-B14F-4D97-AF65-F5344CB8AC3E}">
        <p14:creationId xmlns:p14="http://schemas.microsoft.com/office/powerpoint/2010/main" val="38078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App als Symbol </a:t>
            </a:r>
            <a:endParaRPr lang="de-CH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39909" y="332656"/>
            <a:ext cx="4039528" cy="4293096"/>
            <a:chOff x="39909" y="332656"/>
            <a:chExt cx="4039528" cy="4293096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700808"/>
              <a:ext cx="3899925" cy="2924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09" y="332656"/>
              <a:ext cx="1512168" cy="1512168"/>
            </a:xfrm>
            <a:prstGeom prst="rect">
              <a:avLst/>
            </a:prstGeom>
          </p:spPr>
        </p:pic>
      </p:grpSp>
      <p:grpSp>
        <p:nvGrpSpPr>
          <p:cNvPr id="8" name="Gruppieren 7"/>
          <p:cNvGrpSpPr/>
          <p:nvPr/>
        </p:nvGrpSpPr>
        <p:grpSpPr>
          <a:xfrm>
            <a:off x="2699792" y="2564904"/>
            <a:ext cx="4079437" cy="3059578"/>
            <a:chOff x="2699792" y="2564904"/>
            <a:chExt cx="4079437" cy="3059578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792" y="2564904"/>
              <a:ext cx="4079437" cy="30595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9968" y="3451557"/>
              <a:ext cx="1286272" cy="1286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1" name="Gruppieren 10"/>
          <p:cNvGrpSpPr/>
          <p:nvPr/>
        </p:nvGrpSpPr>
        <p:grpSpPr>
          <a:xfrm>
            <a:off x="5148064" y="3861048"/>
            <a:ext cx="3663104" cy="2747328"/>
            <a:chOff x="5148064" y="3861048"/>
            <a:chExt cx="3663104" cy="2747328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8064" y="3861048"/>
              <a:ext cx="3663104" cy="27473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350" y="3973077"/>
              <a:ext cx="1529504" cy="1529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795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51520" y="3933056"/>
            <a:ext cx="2989096" cy="2459679"/>
            <a:chOff x="251520" y="3734399"/>
            <a:chExt cx="2989096" cy="2459679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" name="Gruppieren 1"/>
          <p:cNvGrpSpPr/>
          <p:nvPr/>
        </p:nvGrpSpPr>
        <p:grpSpPr>
          <a:xfrm>
            <a:off x="179512" y="1396447"/>
            <a:ext cx="2951425" cy="2455594"/>
            <a:chOff x="251520" y="332656"/>
            <a:chExt cx="2838061" cy="2361275"/>
          </a:xfrm>
          <a:effectLst>
            <a:glow rad="101600">
              <a:srgbClr val="FF0000">
                <a:alpha val="60000"/>
              </a:srgbClr>
            </a:glow>
          </a:effectLst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</p:spPr>
        </p:pic>
      </p:grp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Native Apps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43032"/>
            <a:ext cx="6336704" cy="4767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03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79512" y="1396447"/>
            <a:ext cx="2951425" cy="2455594"/>
            <a:chOff x="251520" y="332656"/>
            <a:chExt cx="2838061" cy="2361275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</p:spPr>
        </p:pic>
      </p:grpSp>
      <p:grpSp>
        <p:nvGrpSpPr>
          <p:cNvPr id="3" name="Gruppieren 2"/>
          <p:cNvGrpSpPr/>
          <p:nvPr/>
        </p:nvGrpSpPr>
        <p:grpSpPr>
          <a:xfrm>
            <a:off x="251520" y="3933056"/>
            <a:ext cx="2989096" cy="2459679"/>
            <a:chOff x="251520" y="3734399"/>
            <a:chExt cx="2989096" cy="2459679"/>
          </a:xfrm>
          <a:effectLst>
            <a:glow rad="139700">
              <a:srgbClr val="FF0000">
                <a:alpha val="40000"/>
              </a:srgbClr>
            </a:glow>
          </a:effectLst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93" b="92969" l="31055" r="668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64" y="1702429"/>
            <a:ext cx="2458173" cy="1843630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Native Apps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758" y="1702429"/>
            <a:ext cx="6962078" cy="426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55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51520" y="3933056"/>
            <a:ext cx="2989096" cy="2459679"/>
            <a:chOff x="251520" y="3734399"/>
            <a:chExt cx="2989096" cy="2459679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" name="Gruppieren 1"/>
          <p:cNvGrpSpPr/>
          <p:nvPr/>
        </p:nvGrpSpPr>
        <p:grpSpPr>
          <a:xfrm>
            <a:off x="179512" y="1396447"/>
            <a:ext cx="2951425" cy="2455594"/>
            <a:chOff x="251520" y="332656"/>
            <a:chExt cx="2838061" cy="236127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Native Apps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610" y="1807422"/>
            <a:ext cx="1021028" cy="1633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72" y="4313677"/>
            <a:ext cx="936104" cy="1664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7412579" y="3546059"/>
            <a:ext cx="159063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Google Play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7276939" y="6074487"/>
            <a:ext cx="186706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Apple AppStore</a:t>
            </a:r>
            <a:endParaRPr lang="de-CH" dirty="0"/>
          </a:p>
        </p:txBody>
      </p:sp>
      <p:sp>
        <p:nvSpPr>
          <p:cNvPr id="10" name="Pfeil nach rechts 9"/>
          <p:cNvSpPr/>
          <p:nvPr/>
        </p:nvSpPr>
        <p:spPr>
          <a:xfrm>
            <a:off x="2625510" y="2372216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Pfeil nach rechts 15"/>
          <p:cNvSpPr/>
          <p:nvPr/>
        </p:nvSpPr>
        <p:spPr>
          <a:xfrm>
            <a:off x="2625510" y="4937571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665828"/>
            <a:ext cx="2547563" cy="191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864" y="4320195"/>
            <a:ext cx="2835595" cy="1738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feil nach rechts 16"/>
          <p:cNvSpPr/>
          <p:nvPr/>
        </p:nvSpPr>
        <p:spPr>
          <a:xfrm>
            <a:off x="6660232" y="2372216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Pfeil nach rechts 17"/>
          <p:cNvSpPr/>
          <p:nvPr/>
        </p:nvSpPr>
        <p:spPr>
          <a:xfrm>
            <a:off x="6660232" y="4893742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372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7083998" y="2167237"/>
            <a:ext cx="1990599" cy="1656184"/>
            <a:chOff x="251520" y="332656"/>
            <a:chExt cx="2838061" cy="236127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Cross Platformer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06" y="1412776"/>
            <a:ext cx="1687252" cy="168725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59" y="2867049"/>
            <a:ext cx="850411" cy="956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38467"/>
            <a:ext cx="860242" cy="9660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073" y="3649566"/>
            <a:ext cx="857615" cy="8491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623" y="2723775"/>
            <a:ext cx="2438400" cy="2438400"/>
          </a:xfrm>
          <a:prstGeom prst="rect">
            <a:avLst/>
          </a:prstGeom>
        </p:spPr>
      </p:pic>
      <p:sp>
        <p:nvSpPr>
          <p:cNvPr id="21" name="Pfeil nach rechts 20"/>
          <p:cNvSpPr/>
          <p:nvPr/>
        </p:nvSpPr>
        <p:spPr>
          <a:xfrm>
            <a:off x="2590863" y="3469455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Pfeil nach rechts 21"/>
          <p:cNvSpPr/>
          <p:nvPr/>
        </p:nvSpPr>
        <p:spPr>
          <a:xfrm>
            <a:off x="6045823" y="3503441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3" name="Gruppieren 22"/>
          <p:cNvGrpSpPr/>
          <p:nvPr/>
        </p:nvGrpSpPr>
        <p:grpSpPr>
          <a:xfrm>
            <a:off x="7102837" y="4007497"/>
            <a:ext cx="2221692" cy="1828195"/>
            <a:chOff x="251520" y="3734399"/>
            <a:chExt cx="2989096" cy="2459679"/>
          </a:xfrm>
        </p:grpSpPr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28574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7083998" y="2167237"/>
            <a:ext cx="1990599" cy="1656184"/>
            <a:chOff x="251520" y="332656"/>
            <a:chExt cx="2838061" cy="236127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Web Apps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06" y="1412776"/>
            <a:ext cx="1687252" cy="168725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59" y="2867049"/>
            <a:ext cx="850411" cy="956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38467"/>
            <a:ext cx="860242" cy="9660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073" y="3649566"/>
            <a:ext cx="857615" cy="8491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623" y="2723775"/>
            <a:ext cx="2438400" cy="2438400"/>
          </a:xfrm>
          <a:prstGeom prst="rect">
            <a:avLst/>
          </a:prstGeom>
        </p:spPr>
      </p:pic>
      <p:sp>
        <p:nvSpPr>
          <p:cNvPr id="21" name="Pfeil nach rechts 20"/>
          <p:cNvSpPr/>
          <p:nvPr/>
        </p:nvSpPr>
        <p:spPr>
          <a:xfrm>
            <a:off x="2590863" y="3469455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Pfeil nach rechts 21"/>
          <p:cNvSpPr/>
          <p:nvPr/>
        </p:nvSpPr>
        <p:spPr>
          <a:xfrm>
            <a:off x="6045823" y="3503441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3" name="Gruppieren 22"/>
          <p:cNvGrpSpPr/>
          <p:nvPr/>
        </p:nvGrpSpPr>
        <p:grpSpPr>
          <a:xfrm>
            <a:off x="7102837" y="4007497"/>
            <a:ext cx="2221692" cy="1828195"/>
            <a:chOff x="251520" y="3734399"/>
            <a:chExt cx="2989096" cy="2459679"/>
          </a:xfrm>
        </p:grpSpPr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9" name="&quot;Nein&quot;-Symbol 8"/>
          <p:cNvSpPr/>
          <p:nvPr/>
        </p:nvSpPr>
        <p:spPr>
          <a:xfrm>
            <a:off x="3753956" y="1970622"/>
            <a:ext cx="2291867" cy="2301396"/>
          </a:xfrm>
          <a:prstGeom prst="noSmoking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1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5462720" y="1960865"/>
            <a:ext cx="1990599" cy="1656184"/>
            <a:chOff x="251520" y="332656"/>
            <a:chExt cx="2838061" cy="236127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05" b="92765" l="4051" r="971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1766484" cy="2361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693" b="92969" l="31055" r="668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6" y="626885"/>
              <a:ext cx="2363755" cy="17728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Web Apps</a:t>
            </a:r>
            <a:endParaRPr lang="de-CH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027" y="2867049"/>
            <a:ext cx="850411" cy="956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944" y="3238467"/>
            <a:ext cx="860242" cy="9660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41" y="3649566"/>
            <a:ext cx="857615" cy="8491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1" name="Pfeil nach rechts 20"/>
          <p:cNvSpPr/>
          <p:nvPr/>
        </p:nvSpPr>
        <p:spPr>
          <a:xfrm>
            <a:off x="4211960" y="3469455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3" name="Gruppieren 22"/>
          <p:cNvGrpSpPr/>
          <p:nvPr/>
        </p:nvGrpSpPr>
        <p:grpSpPr>
          <a:xfrm>
            <a:off x="5481559" y="3801125"/>
            <a:ext cx="2221692" cy="1828195"/>
            <a:chOff x="251520" y="3734399"/>
            <a:chExt cx="2989096" cy="2459679"/>
          </a:xfrm>
        </p:grpSpPr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734399"/>
              <a:ext cx="1656184" cy="2459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3910" b="93985" l="35100" r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44953"/>
              <a:ext cx="2845080" cy="1891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77335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558"/>
          </a:xfrm>
        </p:spPr>
        <p:txBody>
          <a:bodyPr/>
          <a:lstStyle/>
          <a:p>
            <a:r>
              <a:rPr lang="de-CH" dirty="0" smtClean="0"/>
              <a:t>Im Überblick</a:t>
            </a:r>
            <a:endParaRPr lang="de-CH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907919"/>
              </p:ext>
            </p:extLst>
          </p:nvPr>
        </p:nvGraphicFramePr>
        <p:xfrm>
          <a:off x="0" y="1762431"/>
          <a:ext cx="9144000" cy="352246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55776"/>
                <a:gridCol w="2304256"/>
                <a:gridCol w="2232248"/>
                <a:gridCol w="2051720"/>
              </a:tblGrid>
              <a:tr h="652016"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Native Apps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Cross Platformer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WebApps</a:t>
                      </a:r>
                      <a:endParaRPr lang="de-CH" dirty="0"/>
                    </a:p>
                  </a:txBody>
                  <a:tcPr/>
                </a:tc>
              </a:tr>
              <a:tr h="652016">
                <a:tc>
                  <a:txBody>
                    <a:bodyPr/>
                    <a:lstStyle/>
                    <a:p>
                      <a:r>
                        <a:rPr lang="de-CH" dirty="0" smtClean="0"/>
                        <a:t>AppStore (Apple)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</a:tr>
              <a:tr h="652016">
                <a:tc>
                  <a:txBody>
                    <a:bodyPr/>
                    <a:lstStyle/>
                    <a:p>
                      <a:r>
                        <a:rPr lang="de-CH" dirty="0" smtClean="0"/>
                        <a:t>Sprachen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Objective-C,</a:t>
                      </a:r>
                      <a:r>
                        <a:rPr lang="de-CH" baseline="0" dirty="0" smtClean="0"/>
                        <a:t> </a:t>
                      </a:r>
                    </a:p>
                    <a:p>
                      <a:pPr algn="ctr"/>
                      <a:r>
                        <a:rPr lang="de-CH" baseline="0" dirty="0" smtClean="0"/>
                        <a:t>Java</a:t>
                      </a:r>
                      <a:endParaRPr lang="de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HTML, CSS, JavaScript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HTML, CSS, JavaScript</a:t>
                      </a:r>
                      <a:endParaRPr lang="de-CH" dirty="0"/>
                    </a:p>
                  </a:txBody>
                  <a:tcPr/>
                </a:tc>
              </a:tr>
              <a:tr h="652016">
                <a:tc>
                  <a:txBody>
                    <a:bodyPr/>
                    <a:lstStyle/>
                    <a:p>
                      <a:r>
                        <a:rPr lang="de-CH" dirty="0" smtClean="0"/>
                        <a:t>Entwicklungsaufwand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mehrfach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einmal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einmal</a:t>
                      </a:r>
                      <a:endParaRPr lang="de-CH" dirty="0"/>
                    </a:p>
                  </a:txBody>
                  <a:tcPr/>
                </a:tc>
              </a:tr>
              <a:tr h="652016">
                <a:tc>
                  <a:txBody>
                    <a:bodyPr/>
                    <a:lstStyle/>
                    <a:p>
                      <a:r>
                        <a:rPr lang="de-CH" dirty="0" smtClean="0"/>
                        <a:t>Hardware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Mac (iPhone, iPad)</a:t>
                      </a:r>
                    </a:p>
                    <a:p>
                      <a:pPr algn="ctr"/>
                      <a:r>
                        <a:rPr lang="de-CH" dirty="0" smtClean="0"/>
                        <a:t>PC</a:t>
                      </a:r>
                      <a:r>
                        <a:rPr lang="de-CH" baseline="0" dirty="0" smtClean="0"/>
                        <a:t> 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Mac (iPhone, iPad)</a:t>
                      </a:r>
                    </a:p>
                    <a:p>
                      <a:pPr algn="ctr"/>
                      <a:r>
                        <a:rPr lang="de-CH" dirty="0" smtClean="0"/>
                        <a:t>PC</a:t>
                      </a:r>
                      <a:r>
                        <a:rPr lang="de-CH" baseline="0" dirty="0" smtClean="0"/>
                        <a:t> </a:t>
                      </a:r>
                      <a:endParaRPr lang="de-CH" dirty="0" smtClean="0"/>
                    </a:p>
                    <a:p>
                      <a:pPr algn="ct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egal</a:t>
                      </a:r>
                      <a:endParaRPr lang="de-CH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23148"/>
            <a:ext cx="457200" cy="4572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470" y="2523148"/>
            <a:ext cx="457200" cy="4572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66" y="2591656"/>
            <a:ext cx="323195" cy="32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51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734</Words>
  <Application>Microsoft Office PowerPoint</Application>
  <PresentationFormat>Bildschirmpräsentation (4:3)</PresentationFormat>
  <Paragraphs>136</Paragraphs>
  <Slides>21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Executive</vt:lpstr>
      <vt:lpstr>Smartphone und Tablet Apps selbst erstellen</vt:lpstr>
      <vt:lpstr>Native Apps</vt:lpstr>
      <vt:lpstr>Native Apps</vt:lpstr>
      <vt:lpstr>Native Apps</vt:lpstr>
      <vt:lpstr>Native Apps</vt:lpstr>
      <vt:lpstr>Cross Platformer</vt:lpstr>
      <vt:lpstr>Web Apps</vt:lpstr>
      <vt:lpstr>Web Apps</vt:lpstr>
      <vt:lpstr>Im Überblick</vt:lpstr>
      <vt:lpstr>Die erste eigene (Web) App</vt:lpstr>
      <vt:lpstr>Was soll die App leisten?</vt:lpstr>
      <vt:lpstr>Wie fangen wir an?</vt:lpstr>
      <vt:lpstr>Die Probierwiese</vt:lpstr>
      <vt:lpstr>Was brauchen wir für die eigene App?</vt:lpstr>
      <vt:lpstr>Eigene Inhalte</vt:lpstr>
      <vt:lpstr>Zum Testen der Gerätegröße</vt:lpstr>
      <vt:lpstr>Auf mein Smartphone / Tablet? - Dropbox</vt:lpstr>
      <vt:lpstr>Auf mein Smartphone / Tablet? - Hochladen</vt:lpstr>
      <vt:lpstr>Auf mein Smartphone / Tablet? – Public Link</vt:lpstr>
      <vt:lpstr>Online-Zugriff</vt:lpstr>
      <vt:lpstr>Die App als Symbol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WebApp für die eigene Schule</dc:title>
  <dc:creator>Nico</dc:creator>
  <cp:lastModifiedBy>Nico</cp:lastModifiedBy>
  <cp:revision>89</cp:revision>
  <dcterms:created xsi:type="dcterms:W3CDTF">2013-02-15T11:58:39Z</dcterms:created>
  <dcterms:modified xsi:type="dcterms:W3CDTF">2013-02-25T09:32:23Z</dcterms:modified>
</cp:coreProperties>
</file>